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0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9" r:id="rId27"/>
    <p:sldId id="278" r:id="rId28"/>
  </p:sld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8.jpe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8.jpe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e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jpe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1500188"/>
            <a:ext cx="80010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摄影技巧分享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571500" y="2243138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3150"/>
              </a:lnSpc>
              <a:buNone/>
            </a:pPr>
            <a:endParaRPr lang="en-US" sz="2250" dirty="0"/>
          </a:p>
        </p:txBody>
      </p:sp>
      <p:sp>
        <p:nvSpPr>
          <p:cNvPr id="5" name="Shape 2"/>
          <p:cNvSpPr/>
          <p:nvPr/>
        </p:nvSpPr>
        <p:spPr>
          <a:xfrm>
            <a:off x="4269581" y="2976563"/>
            <a:ext cx="604838" cy="114300"/>
          </a:xfrm>
          <a:prstGeom prst="rect">
            <a:avLst/>
          </a:prstGeom>
          <a:solidFill>
            <a:srgbClr val="838FFF"/>
          </a:solidFill>
        </p:spPr>
      </p:sp>
      <p:sp>
        <p:nvSpPr>
          <p:cNvPr id="6" name="Text 3"/>
          <p:cNvSpPr/>
          <p:nvPr/>
        </p:nvSpPr>
        <p:spPr>
          <a:xfrm>
            <a:off x="571500" y="3424238"/>
            <a:ext cx="8001000" cy="2190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725"/>
              </a:lnSpc>
              <a:buNone/>
            </a:pPr>
            <a:r>
              <a:rPr lang="en-US" sz="12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通义智能PPT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 t="3571" b="3571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大纲构建：封面、目录、正文、案例、总结</a:t>
            </a:r>
            <a:endParaRPr lang="en-US" sz="2250" dirty="0"/>
          </a:p>
        </p:txBody>
      </p:sp>
      <p:sp>
        <p:nvSpPr>
          <p:cNvPr id="4" name="Text 1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90625" y="2000250"/>
            <a:ext cx="476250" cy="4762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71500" y="25908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封面设计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571500" y="2838450"/>
            <a:ext cx="17145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封面需吸引眼球，用一张高质量摄影作品作背景，标题醒目，副标题简述主题，注明演讲者姓名与日期。</a:t>
            </a:r>
            <a:endParaRPr lang="en-US" sz="10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86125" y="2000250"/>
            <a:ext cx="476250" cy="4762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667000" y="25908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目录规划</a:t>
            </a:r>
            <a:endParaRPr lang="en-US" sz="1200" dirty="0"/>
          </a:p>
        </p:txBody>
      </p:sp>
      <p:sp>
        <p:nvSpPr>
          <p:cNvPr id="10" name="Text 5"/>
          <p:cNvSpPr/>
          <p:nvPr/>
        </p:nvSpPr>
        <p:spPr>
          <a:xfrm>
            <a:off x="2667000" y="2838450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列出PPT主要章节，如摄影基础、构图技巧等，让观众快速了解整体结构。</a:t>
            </a:r>
            <a:endParaRPr lang="en-US" sz="10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381625" y="2000250"/>
            <a:ext cx="476250" cy="47625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4762500" y="25908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正文布局</a:t>
            </a:r>
            <a:endParaRPr lang="en-US" sz="1200" dirty="0"/>
          </a:p>
        </p:txBody>
      </p:sp>
      <p:sp>
        <p:nvSpPr>
          <p:cNvPr id="13" name="Text 7"/>
          <p:cNvSpPr/>
          <p:nvPr/>
        </p:nvSpPr>
        <p:spPr>
          <a:xfrm>
            <a:off x="4762500" y="2838450"/>
            <a:ext cx="17145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每页聚焦一个核心点，配以精炼文字和相关图片、图表或视频，确保信息传达清晰。</a:t>
            </a:r>
            <a:endParaRPr lang="en-US" sz="10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477125" y="2000250"/>
            <a:ext cx="476250" cy="47625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858000" y="25908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案例与总结</a:t>
            </a:r>
            <a:endParaRPr lang="en-US" sz="1200" dirty="0"/>
          </a:p>
        </p:txBody>
      </p:sp>
      <p:sp>
        <p:nvSpPr>
          <p:cNvPr id="16" name="Text 9"/>
          <p:cNvSpPr/>
          <p:nvPr/>
        </p:nvSpPr>
        <p:spPr>
          <a:xfrm>
            <a:off x="6858000" y="2838450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精选案例分析，总结关键技巧，鼓励实践，最后以简洁语言致谢，结束演讲。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741045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l="15296" r="15296"/>
          <a:stretch>
            <a:fillRect/>
          </a:stretch>
        </p:blipFill>
        <p:spPr>
          <a:xfrm>
            <a:off x="0" y="0"/>
            <a:ext cx="9144000" cy="741045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l="23972" r="23972"/>
          <a:stretch>
            <a:fillRect/>
          </a:stretch>
        </p:blipFill>
        <p:spPr>
          <a:xfrm>
            <a:off x="5286375" y="0"/>
            <a:ext cx="3857625" cy="7410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模板选择：简洁美观、契合摄影主题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40386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0050" y="1562100"/>
            <a:ext cx="4105275" cy="14097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00225" y="1769269"/>
            <a:ext cx="250507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模板风格定位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1800225" y="2059781"/>
            <a:ext cx="2505075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选择以暗色调为主，突出照片效果的模板，确保风格简洁且美观，与摄影主题相契合。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00050" y="2971800"/>
            <a:ext cx="4105275" cy="14097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00225" y="3283744"/>
            <a:ext cx="250507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颜色搭配原则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1800225" y="3574256"/>
            <a:ext cx="2505075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注重颜色搭配的协调性，避免过于花哨的设计，以免分散观众对内容的注意力。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00050" y="4381500"/>
            <a:ext cx="4105275" cy="14097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00225" y="4693444"/>
            <a:ext cx="250507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模板来源建议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1800225" y="4983956"/>
            <a:ext cx="2505075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可在办公软件自带模板库或专业模板网站中寻找，确保模板的专业性和适用性。</a:t>
            </a:r>
            <a:endParaRPr lang="en-US" sz="10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00050" y="5791200"/>
            <a:ext cx="4105275" cy="140970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800225" y="6103144"/>
            <a:ext cx="250507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模板预览确认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1800225" y="6393656"/>
            <a:ext cx="2505075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预览模板在不同设备上的显示效果，确保所有元素清晰可见，无变形或失真现象。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设计页面与过渡页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333333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7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225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 t="3571" b="3571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封面设计：视觉冲击力</a:t>
            </a:r>
            <a:endParaRPr lang="en-US" sz="2250" dirty="0"/>
          </a:p>
        </p:txBody>
      </p:sp>
      <p:sp>
        <p:nvSpPr>
          <p:cNvPr id="4" name="Text 1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39875" y="2000250"/>
            <a:ext cx="476250" cy="4762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71500" y="259080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选择背景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571500" y="2838450"/>
            <a:ext cx="2413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选用一张高质量的摄影作品，确保画面清晰、色彩饱满，能够立即吸引观众的注意力。</a:t>
            </a:r>
            <a:endParaRPr lang="en-US" sz="10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333875" y="2000250"/>
            <a:ext cx="476250" cy="4762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3365500" y="259080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添加标题</a:t>
            </a:r>
            <a:endParaRPr lang="en-US" sz="1200" dirty="0"/>
          </a:p>
        </p:txBody>
      </p:sp>
      <p:sp>
        <p:nvSpPr>
          <p:cNvPr id="10" name="Text 5"/>
          <p:cNvSpPr/>
          <p:nvPr/>
        </p:nvSpPr>
        <p:spPr>
          <a:xfrm>
            <a:off x="3365500" y="2838450"/>
            <a:ext cx="2413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在封面中央位置，用大号字体书写主题“摄影技巧分享”，下方添加副标题“让你的照片更出彩”。</a:t>
            </a:r>
            <a:endParaRPr lang="en-US" sz="10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127875" y="2000250"/>
            <a:ext cx="476250" cy="47625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159500" y="259080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个人信息</a:t>
            </a:r>
            <a:endParaRPr lang="en-US" sz="1200" dirty="0"/>
          </a:p>
        </p:txBody>
      </p:sp>
      <p:sp>
        <p:nvSpPr>
          <p:cNvPr id="13" name="Text 7"/>
          <p:cNvSpPr/>
          <p:nvPr/>
        </p:nvSpPr>
        <p:spPr>
          <a:xfrm>
            <a:off x="6159500" y="2838450"/>
            <a:ext cx="2413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在底部角落，注明演讲者姓名及制作日期，保持信息的完整性与正式感。</a:t>
            </a:r>
            <a:endParaRPr lang="en-US" sz="10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04837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l="7480" r="7480"/>
          <a:stretch>
            <a:fillRect/>
          </a:stretch>
        </p:blipFill>
        <p:spPr>
          <a:xfrm>
            <a:off x="0" y="0"/>
            <a:ext cx="9144000" cy="604837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l="18110" r="18110"/>
          <a:stretch>
            <a:fillRect/>
          </a:stretch>
        </p:blipFill>
        <p:spPr>
          <a:xfrm>
            <a:off x="0" y="0"/>
            <a:ext cx="3857625" cy="60483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29125" y="285750"/>
            <a:ext cx="40386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正文内容：精炼文字与视觉辅助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4429125" y="742950"/>
            <a:ext cx="40386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257675" y="1162050"/>
            <a:ext cx="2052637" cy="23383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610100" y="1943100"/>
            <a:ext cx="134778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精炼文字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4610100" y="2233613"/>
            <a:ext cx="1347788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每页只聚焦一个核心观点，文字简洁有力，避免冗长叙述，确保信息传达高效。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310312" y="1162050"/>
            <a:ext cx="2052637" cy="233838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662738" y="1943100"/>
            <a:ext cx="134778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视觉辅助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6662738" y="2233613"/>
            <a:ext cx="1347788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搭配高质量图片、图表或短视频，直观展现技巧效果，增强观众理解与记忆。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257675" y="3500438"/>
            <a:ext cx="2052637" cy="233838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610100" y="4281488"/>
            <a:ext cx="134778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图文结合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4610100" y="4572000"/>
            <a:ext cx="1347788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文字与图像相辅相成，如光圈效果对比图，配以简短说明，加深印象。</a:t>
            </a:r>
            <a:endParaRPr lang="en-US" sz="10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310312" y="3500438"/>
            <a:ext cx="2052637" cy="2338388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6662738" y="4281488"/>
            <a:ext cx="134778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视觉引导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6662738" y="4572000"/>
            <a:ext cx="1347788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利用箭头、高亮等元素引导视线，突出关键信息点，使页面布局更有层次感。</a:t>
            </a:r>
            <a:endParaRPr lang="en-US" sz="10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8657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l="12656" r="12656"/>
          <a:stretch>
            <a:fillRect/>
          </a:stretch>
        </p:blipFill>
        <p:spPr>
          <a:xfrm>
            <a:off x="0" y="0"/>
            <a:ext cx="9144000" cy="688657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l="21992" r="21992"/>
          <a:stretch>
            <a:fillRect/>
          </a:stretch>
        </p:blipFill>
        <p:spPr>
          <a:xfrm>
            <a:off x="5286375" y="0"/>
            <a:ext cx="3857625" cy="68865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过渡页设计：章节主题提示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40386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0050" y="1162050"/>
            <a:ext cx="2052637" cy="27574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475" y="1943100"/>
            <a:ext cx="134778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章节预告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752475" y="2233613"/>
            <a:ext cx="1347788" cy="12954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在每个章节开始前，插入一张过渡页，简明扼要地预告即将展开的主题，如“构图技巧揭秘”，激发观众兴趣。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452688" y="1162050"/>
            <a:ext cx="2052637" cy="275748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805113" y="1943100"/>
            <a:ext cx="134778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视觉引导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805113" y="2233613"/>
            <a:ext cx="1347788" cy="12954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过渡页采用与主题相符的背景，如构图技巧章节可选用具有强烈构图感的照片，视觉上引导观众进入新章节。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00050" y="3919538"/>
            <a:ext cx="2052637" cy="275748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2475" y="4700588"/>
            <a:ext cx="134778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小结回顾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752475" y="4991100"/>
            <a:ext cx="1347788" cy="12954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在章节结束后的过渡页，简要回顾该章节的核心内容，如“掌握了三分法，你的照片将更有层次感”，强化记忆点。</a:t>
            </a:r>
            <a:endParaRPr lang="en-US" sz="10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452688" y="3919538"/>
            <a:ext cx="2052637" cy="2757488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2805113" y="4700588"/>
            <a:ext cx="134778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承上启下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2805113" y="4991100"/>
            <a:ext cx="1347788" cy="12954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过渡页上的文字应起到承上启下的作用，如“我们已经学习了构图，接下来探索光影的魅力”，平滑过渡到下一章节。</a:t>
            </a:r>
            <a:endParaRPr lang="en-US" sz="10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正文内容概览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333333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7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05</a:t>
            </a:r>
            <a:endParaRPr lang="en-US" sz="225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 t="3571" b="3571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基础知识：光圈、快门、感光度</a:t>
            </a:r>
            <a:endParaRPr lang="en-US" sz="2250" dirty="0"/>
          </a:p>
        </p:txBody>
      </p:sp>
      <p:sp>
        <p:nvSpPr>
          <p:cNvPr id="4" name="Text 1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0050" y="1447800"/>
            <a:ext cx="2085975" cy="254793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2475" y="2228850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光圈的作用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752475" y="2519363"/>
            <a:ext cx="1381125" cy="10858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光圈控制光线进入镜头的量，影响景深。大光圈（小数值）使背景模糊，小光圈（大数值）则保持画面整体清晰。</a:t>
            </a:r>
            <a:endParaRPr lang="en-US" sz="10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486025" y="1447800"/>
            <a:ext cx="2085975" cy="254793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838450" y="2228850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快门速度解析</a:t>
            </a:r>
            <a:endParaRPr lang="en-US" sz="1200" dirty="0"/>
          </a:p>
        </p:txBody>
      </p:sp>
      <p:sp>
        <p:nvSpPr>
          <p:cNvPr id="10" name="Text 5"/>
          <p:cNvSpPr/>
          <p:nvPr/>
        </p:nvSpPr>
        <p:spPr>
          <a:xfrm>
            <a:off x="2838450" y="2519363"/>
            <a:ext cx="1381125" cy="10858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快门速度决定曝光时间，高速快门凝固动态瞬间，低速快门则可捕捉运动轨迹，创造流动感。</a:t>
            </a:r>
            <a:endParaRPr lang="en-US" sz="10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572000" y="1447800"/>
            <a:ext cx="2085975" cy="254793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4924425" y="2228850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感光度的影响</a:t>
            </a:r>
            <a:endParaRPr lang="en-US" sz="1200" dirty="0"/>
          </a:p>
        </p:txBody>
      </p:sp>
      <p:sp>
        <p:nvSpPr>
          <p:cNvPr id="13" name="Text 7"/>
          <p:cNvSpPr/>
          <p:nvPr/>
        </p:nvSpPr>
        <p:spPr>
          <a:xfrm>
            <a:off x="4924425" y="2519363"/>
            <a:ext cx="1381125" cy="10858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感光度（ISO）越高，图像越亮但噪点增加。低ISO适合光线充足环境，高ISO则用于暗光拍摄。</a:t>
            </a:r>
            <a:endParaRPr lang="en-US" sz="10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657975" y="1447800"/>
            <a:ext cx="2085975" cy="254793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010400" y="2228850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三者平衡艺术</a:t>
            </a:r>
            <a:endParaRPr lang="en-US" sz="1200" dirty="0"/>
          </a:p>
        </p:txBody>
      </p:sp>
      <p:sp>
        <p:nvSpPr>
          <p:cNvPr id="16" name="Text 9"/>
          <p:cNvSpPr/>
          <p:nvPr/>
        </p:nvSpPr>
        <p:spPr>
          <a:xfrm>
            <a:off x="7010400" y="2519363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掌握光圈、快门、感光度的平衡，是摄影基础中的关键，直接影响照片质量和创意表达。</a:t>
            </a:r>
            <a:endParaRPr lang="en-US" sz="10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构图技巧：三分法、对称构图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 t="20395" b="20395"/>
          <a:stretch>
            <a:fillRect/>
          </a:stretch>
        </p:blipFill>
        <p:spPr>
          <a:xfrm>
            <a:off x="571500" y="1428750"/>
            <a:ext cx="2413000" cy="14287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6750" y="3048000"/>
            <a:ext cx="222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三分法构图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666750" y="3295650"/>
            <a:ext cx="22225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将画面分为九宫格，主体置于交点或线上，创造平衡和谐的画面。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rcRect t="20395" b="20395"/>
          <a:stretch>
            <a:fillRect/>
          </a:stretch>
        </p:blipFill>
        <p:spPr>
          <a:xfrm>
            <a:off x="3365500" y="1428750"/>
            <a:ext cx="2413000" cy="14287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460750" y="3048000"/>
            <a:ext cx="222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对称构图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3460750" y="3295650"/>
            <a:ext cx="2222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利用镜像对称，展现秩序美感，适用于建筑、水面等场景，营造宁静氛围。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rcRect t="20395" b="20395"/>
          <a:stretch>
            <a:fillRect/>
          </a:stretch>
        </p:blipFill>
        <p:spPr>
          <a:xfrm>
            <a:off x="6159500" y="1428750"/>
            <a:ext cx="2413000" cy="14287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254750" y="3048000"/>
            <a:ext cx="222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实践建议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254750" y="3295650"/>
            <a:ext cx="22225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尝试不同构图，观察效果变化，找到最适合表达主题的方式。</a:t>
            </a:r>
            <a:endParaRPr lang="en-US" sz="10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l="12500" r="12500"/>
          <a:stretch>
            <a:fillRect/>
          </a:stretch>
        </p:blipFill>
        <p:spPr>
          <a:xfrm>
            <a:off x="5286375" y="0"/>
            <a:ext cx="3857625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光影运用：顺光、逆光、侧光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40386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571500" y="1333500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顺光的魅力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1581150"/>
            <a:ext cx="1881187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顺光下，主体明亮，色彩饱和，适合展现细节与质感，营造温馨氛围。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2833688" y="1333500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逆光的艺术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2833688" y="1581150"/>
            <a:ext cx="1881187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逆光创造轮廓光，强调形状与层次，产生梦幻般的剪影效果，增添神秘感。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571500" y="2400300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侧光的立体感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571500" y="2647950"/>
            <a:ext cx="1881187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侧光突出物体纹理，增加深度与立体感，是表现人物肖像与自然风光的理想选择。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2833688" y="2400300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场景应用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2833688" y="2647950"/>
            <a:ext cx="1881187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根据不同光线特性，选择合适场景，如顺光适合静物，逆光适合日落，侧光适合山林。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295275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3433763"/>
            <a:ext cx="1857375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content</a:t>
            </a:r>
            <a:endParaRPr lang="en-US" sz="3750" dirty="0"/>
          </a:p>
        </p:txBody>
      </p:sp>
      <p:sp>
        <p:nvSpPr>
          <p:cNvPr id="5" name="Text 2"/>
          <p:cNvSpPr/>
          <p:nvPr/>
        </p:nvSpPr>
        <p:spPr>
          <a:xfrm>
            <a:off x="571500" y="4176713"/>
            <a:ext cx="180975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目录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3524250" y="673894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838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875" dirty="0"/>
          </a:p>
        </p:txBody>
      </p:sp>
      <p:sp>
        <p:nvSpPr>
          <p:cNvPr id="7" name="Text 4"/>
          <p:cNvSpPr/>
          <p:nvPr/>
        </p:nvSpPr>
        <p:spPr>
          <a:xfrm>
            <a:off x="3990975" y="74533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确定主题与目标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3990975" y="99298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3524250" y="1302544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838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875" dirty="0"/>
          </a:p>
        </p:txBody>
      </p:sp>
      <p:sp>
        <p:nvSpPr>
          <p:cNvPr id="10" name="Text 7"/>
          <p:cNvSpPr/>
          <p:nvPr/>
        </p:nvSpPr>
        <p:spPr>
          <a:xfrm>
            <a:off x="3990975" y="137398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分析受众与收集素材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3990975" y="162163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3524250" y="1931194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838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875" dirty="0"/>
          </a:p>
        </p:txBody>
      </p:sp>
      <p:sp>
        <p:nvSpPr>
          <p:cNvPr id="13" name="Text 10"/>
          <p:cNvSpPr/>
          <p:nvPr/>
        </p:nvSpPr>
        <p:spPr>
          <a:xfrm>
            <a:off x="3990975" y="200263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构建大纲与选择模板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3990975" y="225028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3524250" y="2559844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838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1875" dirty="0"/>
          </a:p>
        </p:txBody>
      </p:sp>
      <p:sp>
        <p:nvSpPr>
          <p:cNvPr id="16" name="Text 13"/>
          <p:cNvSpPr/>
          <p:nvPr/>
        </p:nvSpPr>
        <p:spPr>
          <a:xfrm>
            <a:off x="3990975" y="263128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设计页面与过渡页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3990975" y="287893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8" name="Text 15"/>
          <p:cNvSpPr/>
          <p:nvPr/>
        </p:nvSpPr>
        <p:spPr>
          <a:xfrm>
            <a:off x="3524250" y="3188494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838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05</a:t>
            </a:r>
            <a:endParaRPr lang="en-US" sz="1875" dirty="0"/>
          </a:p>
        </p:txBody>
      </p:sp>
      <p:sp>
        <p:nvSpPr>
          <p:cNvPr id="19" name="Text 16"/>
          <p:cNvSpPr/>
          <p:nvPr/>
        </p:nvSpPr>
        <p:spPr>
          <a:xfrm>
            <a:off x="3990975" y="325993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正文内容概览</a:t>
            </a:r>
            <a:endParaRPr lang="en-US" sz="1200" dirty="0"/>
          </a:p>
        </p:txBody>
      </p:sp>
      <p:sp>
        <p:nvSpPr>
          <p:cNvPr id="20" name="Text 17"/>
          <p:cNvSpPr/>
          <p:nvPr/>
        </p:nvSpPr>
        <p:spPr>
          <a:xfrm>
            <a:off x="3990975" y="350758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21" name="Text 18"/>
          <p:cNvSpPr/>
          <p:nvPr/>
        </p:nvSpPr>
        <p:spPr>
          <a:xfrm>
            <a:off x="3524250" y="3817144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838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06</a:t>
            </a:r>
            <a:endParaRPr lang="en-US" sz="1875" dirty="0"/>
          </a:p>
        </p:txBody>
      </p:sp>
      <p:sp>
        <p:nvSpPr>
          <p:cNvPr id="22" name="Text 19"/>
          <p:cNvSpPr/>
          <p:nvPr/>
        </p:nvSpPr>
        <p:spPr>
          <a:xfrm>
            <a:off x="3990975" y="388858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案例分享与结尾设计</a:t>
            </a:r>
            <a:endParaRPr lang="en-US" sz="1200" dirty="0"/>
          </a:p>
        </p:txBody>
      </p:sp>
      <p:sp>
        <p:nvSpPr>
          <p:cNvPr id="23" name="Text 20"/>
          <p:cNvSpPr/>
          <p:nvPr/>
        </p:nvSpPr>
        <p:spPr>
          <a:xfrm>
            <a:off x="3990975" y="413623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案例分享与结尾设计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333333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7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06</a:t>
            </a:r>
            <a:endParaRPr lang="en-US" sz="225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案例分析：优秀作品技巧解析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1500" y="200025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风光摄影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1500" y="2247900"/>
            <a:ext cx="17145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通过一张精心选取的风光照片，分析光线角度如何塑造层次感，展示顺光下色彩的饱和与细节的丰富。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2667000" y="200025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人像特写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2667000" y="2247900"/>
            <a:ext cx="17145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选用一张人像特写，讲解逆光拍摄技巧，展现人物轮廓的立体感与皮肤质感，强调眼神光的重要性。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4762500" y="200025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街头摄影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4762500" y="2247900"/>
            <a:ext cx="17145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分析一幅街头摄影作品，解读如何利用环境光线和构图法则捕捉瞬间，体现城市生活的独特氛围。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6858000" y="200025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微距世界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6858000" y="2247900"/>
            <a:ext cx="17145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展示微距摄影的魅力，聚焦花朵或昆虫的细节，讲解大光圈带来的浅景深效果，突出主体与背景的对比。</a:t>
            </a:r>
            <a:endParaRPr lang="en-US" sz="10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结尾设计：总结与感谢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39875" y="2000250"/>
            <a:ext cx="476250" cy="4762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1500" y="259080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总结要点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2838450"/>
            <a:ext cx="2413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回顾今日所学，掌握光圈、快门与感光度，运用构图与光影，实践出精彩作品。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333875" y="2000250"/>
            <a:ext cx="476250" cy="4762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365500" y="259080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鼓励实践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3365500" y="2838450"/>
            <a:ext cx="2413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拿起相机，将理论付诸实践，不断探索，让每一次快门都成为艺术的瞬间。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127875" y="2000250"/>
            <a:ext cx="476250" cy="4762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159500" y="259080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感谢聆听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159500" y="2838450"/>
            <a:ext cx="2413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感谢大家的参与，期待你们的摄影作品，让我们下次分享会再见！</a:t>
            </a:r>
            <a:endParaRPr lang="en-US" sz="10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zh-CN" altLang="en-US" sz="2250" dirty="0"/>
              <a:t>学习笔记</a:t>
            </a:r>
            <a:endParaRPr lang="zh-CN" alt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graphicFrame>
        <p:nvGraphicFramePr>
          <p:cNvPr id="16" name="对象 1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470910" y="685800"/>
          <a:ext cx="2131060" cy="1313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648335" imgH="399415" progId="Package">
                  <p:embed/>
                </p:oleObj>
              </mc:Choice>
              <mc:Fallback>
                <p:oleObj name="" r:id="rId2" imgW="648335" imgH="399415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70910" y="685800"/>
                        <a:ext cx="2131060" cy="13131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917575" y="2117725"/>
            <a:ext cx="723773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提示词：请基于以下课程内容生成详细学习笔记：涵盖</a:t>
            </a:r>
            <a:r>
              <a:rPr lang="en-US" altLang="zh-CN" sz="1600"/>
              <a:t> AI </a:t>
            </a:r>
            <a:r>
              <a:rPr lang="zh-CN" altLang="en-US" sz="1600"/>
              <a:t>辅助</a:t>
            </a:r>
            <a:r>
              <a:rPr lang="en-US" altLang="zh-CN" sz="1600"/>
              <a:t> Word </a:t>
            </a:r>
            <a:r>
              <a:rPr lang="zh-CN" altLang="en-US" sz="1600"/>
              <a:t>办公（编辑功能、文本分析）、</a:t>
            </a:r>
            <a:r>
              <a:rPr lang="en-US" altLang="zh-CN" sz="1600"/>
              <a:t>AI </a:t>
            </a:r>
            <a:r>
              <a:rPr lang="zh-CN" altLang="en-US" sz="1600"/>
              <a:t>辅助</a:t>
            </a:r>
            <a:r>
              <a:rPr lang="en-US" altLang="zh-CN" sz="1600"/>
              <a:t> Excel </a:t>
            </a:r>
            <a:r>
              <a:rPr lang="zh-CN" altLang="en-US" sz="1600"/>
              <a:t>办公（员工薪资、店铺财务等多种数据分析及公式编写）、数据可视化（不同图表适用场景、</a:t>
            </a:r>
            <a:r>
              <a:rPr lang="en-US" altLang="zh-CN" sz="1600"/>
              <a:t>AI </a:t>
            </a:r>
            <a:r>
              <a:rPr lang="zh-CN" altLang="en-US" sz="1600"/>
              <a:t>生成文件与思维导图）、</a:t>
            </a:r>
            <a:r>
              <a:rPr lang="en-US" altLang="zh-CN" sz="1600"/>
              <a:t>AI </a:t>
            </a:r>
            <a:r>
              <a:rPr lang="zh-CN" altLang="en-US" sz="1600"/>
              <a:t>赋能</a:t>
            </a:r>
            <a:r>
              <a:rPr lang="en-US" altLang="zh-CN" sz="1600"/>
              <a:t> PPT</a:t>
            </a:r>
            <a:r>
              <a:rPr lang="zh-CN" altLang="en-US" sz="1600"/>
              <a:t>（生成大纲与</a:t>
            </a:r>
            <a:r>
              <a:rPr lang="en-US" altLang="zh-CN" sz="1600"/>
              <a:t> PPT</a:t>
            </a:r>
            <a:r>
              <a:rPr lang="zh-CN" altLang="en-US" sz="1600"/>
              <a:t>）。</a:t>
            </a:r>
            <a:endParaRPr lang="zh-CN" altLang="en-US" sz="1600"/>
          </a:p>
          <a:p>
            <a:r>
              <a:rPr lang="zh-CN" altLang="en-US" sz="1600"/>
              <a:t>要求：</a:t>
            </a:r>
            <a:r>
              <a:rPr lang="en-US" altLang="zh-CN" sz="1600"/>
              <a:t>1. </a:t>
            </a:r>
            <a:r>
              <a:rPr lang="zh-CN" altLang="en-US" sz="1600"/>
              <a:t>补充每个功能的操作步骤、应用场景示例；</a:t>
            </a:r>
            <a:endParaRPr lang="zh-CN" altLang="en-US" sz="1600"/>
          </a:p>
          <a:p>
            <a:r>
              <a:rPr lang="en-US" altLang="zh-CN" sz="1600"/>
              <a:t>2. </a:t>
            </a:r>
            <a:r>
              <a:rPr lang="zh-CN" altLang="en-US" sz="1600"/>
              <a:t>分析各项功能在实际办公中的优势与局限性；</a:t>
            </a:r>
            <a:endParaRPr lang="zh-CN" altLang="en-US" sz="1600"/>
          </a:p>
          <a:p>
            <a:r>
              <a:rPr lang="en-US" altLang="zh-CN" sz="1600"/>
              <a:t>3. </a:t>
            </a:r>
            <a:r>
              <a:rPr lang="zh-CN" altLang="en-US" sz="1600"/>
              <a:t>结合案例说明如何通过</a:t>
            </a:r>
            <a:r>
              <a:rPr lang="en-US" altLang="zh-CN" sz="1600"/>
              <a:t> AI </a:t>
            </a:r>
            <a:r>
              <a:rPr lang="zh-CN" altLang="en-US" sz="1600"/>
              <a:t>提升办公效率；</a:t>
            </a:r>
            <a:endParaRPr lang="zh-CN" altLang="en-US" sz="1600"/>
          </a:p>
          <a:p>
            <a:r>
              <a:rPr lang="en-US" altLang="zh-CN" sz="1600"/>
              <a:t>4. </a:t>
            </a:r>
            <a:r>
              <a:rPr lang="zh-CN" altLang="en-US" sz="1600"/>
              <a:t>总结不同办公场景下</a:t>
            </a:r>
            <a:r>
              <a:rPr lang="en-US" altLang="zh-CN" sz="1600"/>
              <a:t> AI </a:t>
            </a:r>
            <a:r>
              <a:rPr lang="zh-CN" altLang="en-US" sz="1600"/>
              <a:t>功能的搭配使用策略；</a:t>
            </a:r>
            <a:endParaRPr lang="zh-CN" altLang="en-US" sz="1600"/>
          </a:p>
          <a:p>
            <a:r>
              <a:rPr lang="en-US" altLang="zh-CN" sz="1600"/>
              <a:t>5. </a:t>
            </a:r>
            <a:r>
              <a:rPr lang="zh-CN" altLang="en-US" sz="1600"/>
              <a:t>以清晰的层级结构呈现笔记内容，使用加粗、列表等格式增强可读性</a:t>
            </a:r>
            <a:r>
              <a:rPr lang="en-US" altLang="zh-CN" sz="1600"/>
              <a:t> </a:t>
            </a:r>
            <a:r>
              <a:rPr lang="zh-CN" altLang="en-US" sz="1600"/>
              <a:t>。</a:t>
            </a:r>
            <a:endParaRPr lang="zh-CN" altLang="en-US" sz="1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014538"/>
            <a:ext cx="80010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THANKS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3014663"/>
            <a:ext cx="604838" cy="114300"/>
          </a:xfrm>
          <a:prstGeom prst="rect">
            <a:avLst/>
          </a:prstGeom>
          <a:solidFill>
            <a:srgbClr val="838FFF"/>
          </a:solidFill>
        </p:spPr>
      </p:sp>
      <p:sp>
        <p:nvSpPr>
          <p:cNvPr id="5" name="Text 2"/>
          <p:cNvSpPr/>
          <p:nvPr/>
        </p:nvSpPr>
        <p:spPr>
          <a:xfrm>
            <a:off x="571500" y="3462337"/>
            <a:ext cx="80010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确定主题与目标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333333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7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22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主题：摄影技巧分享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0050" y="2019300"/>
            <a:ext cx="2781151" cy="22669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2475" y="2974181"/>
            <a:ext cx="2076301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核心主题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752475" y="3264694"/>
            <a:ext cx="2076301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聚焦摄影技巧，旨在激发摄影爱好者的创作灵感，提升拍摄技能。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181201" y="2019300"/>
            <a:ext cx="2781151" cy="22669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533626" y="2869406"/>
            <a:ext cx="2076301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明确目标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3533626" y="3159919"/>
            <a:ext cx="2076301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目标是分享实用技巧，帮助听众从基础到进阶，全方位提升摄影水平。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62352" y="2019300"/>
            <a:ext cx="2781151" cy="22669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314777" y="2869406"/>
            <a:ext cx="2076301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受众定位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314777" y="3159919"/>
            <a:ext cx="2076301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针对初学者及有一定基础的摄影爱好者，内容覆盖广泛，风格生动有趣。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l="12500" r="12500"/>
          <a:stretch>
            <a:fillRect/>
          </a:stretch>
        </p:blipFill>
        <p:spPr>
          <a:xfrm>
            <a:off x="0" y="0"/>
            <a:ext cx="3857625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29125" y="285750"/>
            <a:ext cx="40386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目标：提升摄影爱好者水平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4429125" y="742950"/>
            <a:ext cx="40386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4429125" y="1333500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激发兴趣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4429125" y="1581150"/>
            <a:ext cx="1881187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通过分享实用技巧，激发摄影爱好者的创作热情，鼓励他们不断探索摄影艺术的边界。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6691313" y="1333500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技能提升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6691313" y="1581150"/>
            <a:ext cx="1881187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提供从基础到进阶的摄影知识，帮助观众掌握关键技能，如光圈、快门和感光度的运用。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4429125" y="2400300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实践导向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4429125" y="2647950"/>
            <a:ext cx="1881187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鼓励观众将所学应用于实践，通过拍摄练习巩固理论知识，提升个人摄影水平。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分析受众与收集素材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333333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7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22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 t="3571" b="3571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受众分析：初学者与爱好者</a:t>
            </a:r>
            <a:endParaRPr lang="en-US" sz="2250" dirty="0"/>
          </a:p>
        </p:txBody>
      </p:sp>
      <p:sp>
        <p:nvSpPr>
          <p:cNvPr id="4" name="Text 1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571500" y="2000250"/>
            <a:ext cx="2413000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838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1500" y="2328863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受众特征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1500" y="2576513"/>
            <a:ext cx="2413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我们的受众是摄影爱好者，涵盖初学者到有一定基础的摄影者，他们渴望学习和提升摄影技能。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3365500" y="2000250"/>
            <a:ext cx="2413000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838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3365500" y="2328863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内容需求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3365500" y="2576513"/>
            <a:ext cx="2413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需提供从基础到进阶的摄影技巧，确保内容既适合新手理解，也能激发有经验者的兴趣。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6159500" y="2000250"/>
            <a:ext cx="2413000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838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6159500" y="2328863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风格偏好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6159500" y="2576513"/>
            <a:ext cx="2413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偏好简洁明了、生动有趣的教学风格，易于吸收，同时激发创意灵感。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 t="3571" b="3571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素材收集：文本、照片、视频、资料</a:t>
            </a:r>
            <a:endParaRPr lang="en-US" sz="2250" dirty="0"/>
          </a:p>
        </p:txBody>
      </p:sp>
      <p:sp>
        <p:nvSpPr>
          <p:cNvPr id="4" name="Text 1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571500" y="2000250"/>
            <a:ext cx="1714500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838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1500" y="2328863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文本记录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1500" y="2576513"/>
            <a:ext cx="17145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整理个人摄影心得，如场景拍摄要点、相机参数调整，结合专业书籍与网络资源，构建理论框架。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2667000" y="2000250"/>
            <a:ext cx="1714500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838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2667000" y="2328863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手机照片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2667000" y="2576513"/>
            <a:ext cx="17145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精选代表性作品，涵盖风景、人像、特写，直观展示技巧应用效果，激发观众兴趣。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4762500" y="2000250"/>
            <a:ext cx="1714500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838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4762500" y="2328863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视频资料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4762500" y="2576513"/>
            <a:ext cx="17145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整合在线教学片段或自录示范视频，动态演示拍摄过程，加深理解，提升互动性。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6858000" y="2000250"/>
            <a:ext cx="1714500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838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6858000" y="2328863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网上资料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6858000" y="2576513"/>
            <a:ext cx="17145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搜集专业摄影师作品、技巧文章及图表，如光圈与景深关系图，丰富内容，增强说服力。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构建大纲与选择模板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333333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7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22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2733</Words>
  <Application>WPS 演示</Application>
  <PresentationFormat>On-screen Show (16:9)</PresentationFormat>
  <Paragraphs>309</Paragraphs>
  <Slides>24</Slides>
  <Notes>23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5" baseType="lpstr">
      <vt:lpstr>Arial</vt:lpstr>
      <vt:lpstr>宋体</vt:lpstr>
      <vt:lpstr>Wingdings</vt:lpstr>
      <vt:lpstr>微软雅黑</vt:lpstr>
      <vt:lpstr>微软雅黑</vt:lpstr>
      <vt:lpstr>Calibri</vt:lpstr>
      <vt:lpstr>Arial Unicode MS</vt:lpstr>
      <vt:lpstr>等线</vt:lpstr>
      <vt:lpstr>Office Theme</vt:lpstr>
      <vt:lpstr>1_Office Theme</vt:lpstr>
      <vt:lpstr>Package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笔墨挥洒尽流年</cp:lastModifiedBy>
  <cp:revision>2</cp:revision>
  <dcterms:created xsi:type="dcterms:W3CDTF">2025-04-29T06:41:00Z</dcterms:created>
  <dcterms:modified xsi:type="dcterms:W3CDTF">2025-04-29T06:50:33Z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0D18C1322C0840538100248B5209635B_12</vt:lpwstr>
  </property>
  <property fmtid="{D5CDD505-2E9C-101B-9397-08002B2CF9AE}" pid="3" name="KSOProductBuildVer">
    <vt:lpwstr>2052-12.1.0.20784</vt:lpwstr>
  </property>
</Properties>
</file>